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</p:sldIdLst>
  <p:sldSz cy="7560000" cx="10692000"/>
  <p:notesSz cx="7560000" cy="10692000"/>
  <p:embeddedFontLst>
    <p:embeddedFont>
      <p:font typeface="Poppins"/>
      <p:regular r:id="rId12"/>
      <p:bold r:id="rId13"/>
      <p:italic r:id="rId14"/>
      <p:boldItalic r:id="rId15"/>
    </p:embeddedFont>
    <p:embeddedFont>
      <p:font typeface="Poppins Medium"/>
      <p:regular r:id="rId16"/>
      <p:bold r:id="rId17"/>
      <p:italic r:id="rId18"/>
      <p:boldItalic r:id="rId19"/>
    </p:embeddedFont>
    <p:embeddedFont>
      <p:font typeface="Poppins SemiBold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4234842D-ACE7-44F7-8212-8B3E700C7CD3}">
  <a:tblStyle styleId="{4234842D-ACE7-44F7-8212-8B3E700C7CD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381" orient="horz"/>
        <p:guide pos="33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PoppinsSemiBold-regular.fntdata"/><Relationship Id="rId11" Type="http://schemas.openxmlformats.org/officeDocument/2006/relationships/slide" Target="slides/slide5.xml"/><Relationship Id="rId22" Type="http://schemas.openxmlformats.org/officeDocument/2006/relationships/font" Target="fonts/PoppinsSemiBold-italic.fntdata"/><Relationship Id="rId10" Type="http://schemas.openxmlformats.org/officeDocument/2006/relationships/slide" Target="slides/slide4.xml"/><Relationship Id="rId21" Type="http://schemas.openxmlformats.org/officeDocument/2006/relationships/font" Target="fonts/PoppinsSemiBold-bold.fntdata"/><Relationship Id="rId13" Type="http://schemas.openxmlformats.org/officeDocument/2006/relationships/font" Target="fonts/Poppins-bold.fntdata"/><Relationship Id="rId12" Type="http://schemas.openxmlformats.org/officeDocument/2006/relationships/font" Target="fonts/Poppins-regular.fntdata"/><Relationship Id="rId23" Type="http://schemas.openxmlformats.org/officeDocument/2006/relationships/font" Target="fonts/PoppinsSemiBold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font" Target="fonts/Poppins-boldItalic.fntdata"/><Relationship Id="rId14" Type="http://schemas.openxmlformats.org/officeDocument/2006/relationships/font" Target="fonts/Poppins-italic.fntdata"/><Relationship Id="rId17" Type="http://schemas.openxmlformats.org/officeDocument/2006/relationships/font" Target="fonts/PoppinsMedium-bold.fntdata"/><Relationship Id="rId16" Type="http://schemas.openxmlformats.org/officeDocument/2006/relationships/font" Target="fonts/PoppinsMedium-regular.fntdata"/><Relationship Id="rId5" Type="http://schemas.openxmlformats.org/officeDocument/2006/relationships/slideMaster" Target="slideMasters/slideMaster1.xml"/><Relationship Id="rId19" Type="http://schemas.openxmlformats.org/officeDocument/2006/relationships/font" Target="fonts/PoppinsMedium-bold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PoppinsMedium-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14b4f8a71b9_2_152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g14b4f8a71b9_2_1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4b4f8a71b9_2_127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4b4f8a71b9_2_1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4b4f8a71b9_2_57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14b4f8a71b9_2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4b4f8a71b9_2_69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14b4f8a71b9_2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4b4f8a71b9_2_81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14b4f8a71b9_2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/>
          <p:nvPr>
            <p:ph type="title"/>
          </p:nvPr>
        </p:nvSpPr>
        <p:spPr>
          <a:xfrm>
            <a:off x="412025" y="134500"/>
            <a:ext cx="8464500" cy="369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oppins"/>
              <a:buNone/>
              <a:defRPr b="1" sz="18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None/>
              <a:defRPr sz="23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None/>
              <a:defRPr sz="23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None/>
              <a:defRPr sz="23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None/>
              <a:defRPr sz="23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None/>
              <a:defRPr sz="23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None/>
              <a:defRPr sz="23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None/>
              <a:defRPr sz="23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None/>
              <a:defRPr sz="23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0" name="Google Shape;20;p4"/>
          <p:cNvSpPr txBox="1"/>
          <p:nvPr>
            <p:ph idx="1" type="body"/>
          </p:nvPr>
        </p:nvSpPr>
        <p:spPr>
          <a:xfrm>
            <a:off x="364468" y="875777"/>
            <a:ext cx="9963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2300"/>
              <a:buChar char="●"/>
              <a:defRPr>
                <a:solidFill>
                  <a:srgbClr val="212121"/>
                </a:solidFill>
              </a:defRPr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800"/>
              <a:buChar char="○"/>
              <a:defRPr>
                <a:solidFill>
                  <a:srgbClr val="212121"/>
                </a:solidFill>
              </a:defRPr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800"/>
              <a:buChar char="■"/>
              <a:defRPr>
                <a:solidFill>
                  <a:srgbClr val="212121"/>
                </a:solidFill>
              </a:defRPr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800"/>
              <a:buChar char="●"/>
              <a:defRPr>
                <a:solidFill>
                  <a:srgbClr val="212121"/>
                </a:solidFill>
              </a:defRPr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800"/>
              <a:buChar char="○"/>
              <a:defRPr>
                <a:solidFill>
                  <a:srgbClr val="212121"/>
                </a:solidFill>
              </a:defRPr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800"/>
              <a:buChar char="■"/>
              <a:defRPr>
                <a:solidFill>
                  <a:srgbClr val="212121"/>
                </a:solidFill>
              </a:defRPr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800"/>
              <a:buChar char="●"/>
              <a:defRPr>
                <a:solidFill>
                  <a:srgbClr val="212121"/>
                </a:solidFill>
              </a:defRPr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800"/>
              <a:buChar char="○"/>
              <a:defRPr>
                <a:solidFill>
                  <a:srgbClr val="212121"/>
                </a:solidFill>
              </a:defRPr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800"/>
              <a:buChar char="■"/>
              <a:defRPr>
                <a:solidFill>
                  <a:srgbClr val="212121"/>
                </a:solidFill>
              </a:defRPr>
            </a:lvl9pPr>
          </a:lstStyle>
          <a:p/>
        </p:txBody>
      </p:sp>
      <p:sp>
        <p:nvSpPr>
          <p:cNvPr id="21" name="Google Shape;21;p4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" type="body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5" name="Google Shape;25;p5"/>
          <p:cNvSpPr txBox="1"/>
          <p:nvPr>
            <p:ph idx="2" type="body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2" name="Google Shape;32;p7"/>
          <p:cNvSpPr txBox="1"/>
          <p:nvPr>
            <p:ph idx="1" type="body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3" name="Google Shape;33;p7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/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/>
        </p:txBody>
      </p:sp>
      <p:sp>
        <p:nvSpPr>
          <p:cNvPr id="36" name="Google Shape;36;p8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9"/>
          <p:cNvSpPr txBox="1"/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800"/>
              <a:buFont typeface="Poppins"/>
              <a:buNone/>
              <a:defRPr b="1" sz="1800">
                <a:solidFill>
                  <a:srgbClr val="21212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2300"/>
              <a:buFont typeface="Poppins"/>
              <a:buChar char="●"/>
              <a:defRPr sz="2300">
                <a:solidFill>
                  <a:srgbClr val="21212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indent="-3429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800"/>
              <a:buFont typeface="Poppins"/>
              <a:buChar char="○"/>
              <a:defRPr sz="1800">
                <a:solidFill>
                  <a:srgbClr val="212121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indent="-3429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800"/>
              <a:buFont typeface="Poppins"/>
              <a:buChar char="■"/>
              <a:defRPr sz="1800">
                <a:solidFill>
                  <a:srgbClr val="212121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indent="-3429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800"/>
              <a:buFont typeface="Poppins"/>
              <a:buChar char="●"/>
              <a:defRPr sz="1800">
                <a:solidFill>
                  <a:srgbClr val="212121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indent="-3429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800"/>
              <a:buFont typeface="Poppins"/>
              <a:buChar char="○"/>
              <a:defRPr sz="1800">
                <a:solidFill>
                  <a:srgbClr val="212121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indent="-3429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800"/>
              <a:buFont typeface="Poppins"/>
              <a:buChar char="■"/>
              <a:defRPr sz="1800">
                <a:solidFill>
                  <a:srgbClr val="212121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indent="-3429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800"/>
              <a:buFont typeface="Poppins"/>
              <a:buChar char="●"/>
              <a:defRPr sz="1800">
                <a:solidFill>
                  <a:srgbClr val="212121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indent="-3429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800"/>
              <a:buFont typeface="Poppins"/>
              <a:buChar char="○"/>
              <a:defRPr sz="1800">
                <a:solidFill>
                  <a:srgbClr val="212121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indent="-3429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800"/>
              <a:buFont typeface="Poppins"/>
              <a:buChar char="■"/>
              <a:defRPr sz="1800">
                <a:solidFill>
                  <a:srgbClr val="212121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" name="Google Shape;9;p1"/>
          <p:cNvSpPr/>
          <p:nvPr/>
        </p:nvSpPr>
        <p:spPr>
          <a:xfrm>
            <a:off x="-50" y="-25"/>
            <a:ext cx="10692000" cy="578400"/>
          </a:xfrm>
          <a:prstGeom prst="rect">
            <a:avLst/>
          </a:prstGeom>
          <a:solidFill>
            <a:srgbClr val="0084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0" name="Google Shape;10;p1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9501175" y="195425"/>
            <a:ext cx="714375" cy="181825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2.png"/><Relationship Id="rId6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0.png"/><Relationship Id="rId4" Type="http://schemas.openxmlformats.org/officeDocument/2006/relationships/image" Target="../media/image1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2.png"/><Relationship Id="rId4" Type="http://schemas.openxmlformats.org/officeDocument/2006/relationships/image" Target="../media/image9.png"/><Relationship Id="rId5" Type="http://schemas.openxmlformats.org/officeDocument/2006/relationships/image" Target="../media/image7.png"/><Relationship Id="rId6" Type="http://schemas.openxmlformats.org/officeDocument/2006/relationships/image" Target="../media/image1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title"/>
          </p:nvPr>
        </p:nvSpPr>
        <p:spPr>
          <a:xfrm>
            <a:off x="412025" y="134500"/>
            <a:ext cx="8464500" cy="369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Company Overview</a:t>
            </a:r>
            <a:endParaRPr/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2025" y="1501947"/>
            <a:ext cx="2717174" cy="2490725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488225" y="1037425"/>
            <a:ext cx="30000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Categories</a:t>
            </a:r>
            <a:endParaRPr/>
          </a:p>
        </p:txBody>
      </p:sp>
      <p:sp>
        <p:nvSpPr>
          <p:cNvPr id="59" name="Google Shape;59;p13"/>
          <p:cNvSpPr txBox="1"/>
          <p:nvPr/>
        </p:nvSpPr>
        <p:spPr>
          <a:xfrm>
            <a:off x="974000" y="1709650"/>
            <a:ext cx="19026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84FF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Company Overview</a:t>
            </a:r>
            <a:endParaRPr sz="1200">
              <a:solidFill>
                <a:srgbClr val="0084FF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974000" y="2176375"/>
            <a:ext cx="19026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Objectives</a:t>
            </a:r>
            <a:endParaRPr sz="1200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974000" y="2662713"/>
            <a:ext cx="19026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Key Results</a:t>
            </a:r>
            <a:endParaRPr sz="1200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974000" y="3149063"/>
            <a:ext cx="19026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Competitive Landscape</a:t>
            </a:r>
            <a:endParaRPr sz="1200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974000" y="3615788"/>
            <a:ext cx="19026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Lean Canvas</a:t>
            </a:r>
            <a:endParaRPr sz="1200">
              <a:latin typeface="Poppins"/>
              <a:ea typeface="Poppins"/>
              <a:cs typeface="Poppins"/>
              <a:sym typeface="Poppins"/>
            </a:endParaRPr>
          </a:p>
        </p:txBody>
      </p:sp>
      <p:graphicFrame>
        <p:nvGraphicFramePr>
          <p:cNvPr id="64" name="Google Shape;64;p13"/>
          <p:cNvGraphicFramePr/>
          <p:nvPr/>
        </p:nvGraphicFramePr>
        <p:xfrm>
          <a:off x="3540425" y="103743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{4234842D-ACE7-44F7-8212-8B3E700C7CD3}</a:tableStyleId>
              </a:tblPr>
              <a:tblGrid>
                <a:gridCol w="290650"/>
                <a:gridCol w="2408775"/>
                <a:gridCol w="4028175"/>
              </a:tblGrid>
              <a:tr h="2038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c</a:t>
                      </a:r>
                      <a:endParaRPr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Poppins SemiBold"/>
                          <a:ea typeface="Poppins SemiBold"/>
                          <a:cs typeface="Poppins SemiBold"/>
                          <a:sym typeface="Poppins SemiBold"/>
                        </a:rPr>
                        <a:t>Company Overview</a:t>
                      </a:r>
                      <a:endParaRPr>
                        <a:solidFill>
                          <a:schemeClr val="dk1"/>
                        </a:solidFill>
                        <a:latin typeface="Poppins SemiBold"/>
                        <a:ea typeface="Poppins SemiBold"/>
                        <a:cs typeface="Poppins SemiBold"/>
                        <a:sym typeface="Poppins SemiBold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Brief description of your company, its main products or services, and any other valuable strategic information</a:t>
                      </a:r>
                      <a:endParaRPr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38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  <a:latin typeface="Poppins SemiBold"/>
                        <a:ea typeface="Poppins SemiBold"/>
                        <a:cs typeface="Poppins SemiBold"/>
                        <a:sym typeface="Poppins SemiBold"/>
                      </a:endParaRPr>
                    </a:p>
                  </a:txBody>
                  <a:tcPr marT="91425" marB="91425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id="65" name="Google Shape;6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40422" y="1123881"/>
            <a:ext cx="220570" cy="251949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-1415953" y="3341315"/>
            <a:ext cx="220570" cy="251949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1415953" y="3729619"/>
            <a:ext cx="220570" cy="2519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/>
          <p:nvPr>
            <p:ph type="title"/>
          </p:nvPr>
        </p:nvSpPr>
        <p:spPr>
          <a:xfrm>
            <a:off x="412025" y="134500"/>
            <a:ext cx="8464500" cy="369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Objectives</a:t>
            </a:r>
            <a:endParaRPr/>
          </a:p>
        </p:txBody>
      </p:sp>
      <p:pic>
        <p:nvPicPr>
          <p:cNvPr id="73" name="Google Shape;73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12025" y="1501947"/>
            <a:ext cx="2717174" cy="2490725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4"/>
          <p:cNvSpPr txBox="1"/>
          <p:nvPr/>
        </p:nvSpPr>
        <p:spPr>
          <a:xfrm>
            <a:off x="488225" y="1037425"/>
            <a:ext cx="30000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Categories</a:t>
            </a:r>
            <a:endParaRPr/>
          </a:p>
        </p:txBody>
      </p:sp>
      <p:sp>
        <p:nvSpPr>
          <p:cNvPr id="75" name="Google Shape;75;p14"/>
          <p:cNvSpPr txBox="1"/>
          <p:nvPr/>
        </p:nvSpPr>
        <p:spPr>
          <a:xfrm>
            <a:off x="974000" y="1709650"/>
            <a:ext cx="19026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Company Overview</a:t>
            </a:r>
            <a:endParaRPr sz="1200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6" name="Google Shape;76;p14"/>
          <p:cNvSpPr txBox="1"/>
          <p:nvPr/>
        </p:nvSpPr>
        <p:spPr>
          <a:xfrm>
            <a:off x="974000" y="2176375"/>
            <a:ext cx="19026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84FF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Objectives</a:t>
            </a:r>
            <a:endParaRPr sz="1200">
              <a:solidFill>
                <a:srgbClr val="0084FF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sp>
        <p:nvSpPr>
          <p:cNvPr id="77" name="Google Shape;77;p14"/>
          <p:cNvSpPr txBox="1"/>
          <p:nvPr/>
        </p:nvSpPr>
        <p:spPr>
          <a:xfrm>
            <a:off x="974000" y="2662713"/>
            <a:ext cx="19026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Key Results</a:t>
            </a:r>
            <a:endParaRPr sz="1200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8" name="Google Shape;78;p14"/>
          <p:cNvSpPr txBox="1"/>
          <p:nvPr/>
        </p:nvSpPr>
        <p:spPr>
          <a:xfrm>
            <a:off x="974000" y="3149063"/>
            <a:ext cx="19026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Competitive Landscape</a:t>
            </a:r>
            <a:endParaRPr sz="1200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9" name="Google Shape;79;p14"/>
          <p:cNvSpPr txBox="1"/>
          <p:nvPr/>
        </p:nvSpPr>
        <p:spPr>
          <a:xfrm>
            <a:off x="974000" y="3615788"/>
            <a:ext cx="19026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Lean Canvas</a:t>
            </a:r>
            <a:endParaRPr sz="1200">
              <a:latin typeface="Poppins"/>
              <a:ea typeface="Poppins"/>
              <a:cs typeface="Poppins"/>
              <a:sym typeface="Poppins"/>
            </a:endParaRPr>
          </a:p>
        </p:txBody>
      </p:sp>
      <p:graphicFrame>
        <p:nvGraphicFramePr>
          <p:cNvPr id="80" name="Google Shape;80;p14"/>
          <p:cNvGraphicFramePr/>
          <p:nvPr/>
        </p:nvGraphicFramePr>
        <p:xfrm>
          <a:off x="3540425" y="103743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{4234842D-ACE7-44F7-8212-8B3E700C7CD3}</a:tableStyleId>
              </a:tblPr>
              <a:tblGrid>
                <a:gridCol w="259900"/>
                <a:gridCol w="2439525"/>
                <a:gridCol w="4028175"/>
              </a:tblGrid>
              <a:tr h="2038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Poppins SemiBold"/>
                          <a:ea typeface="Poppins SemiBold"/>
                          <a:cs typeface="Poppins SemiBold"/>
                          <a:sym typeface="Poppins SemiBold"/>
                        </a:rPr>
                        <a:t>Reduce churn</a:t>
                      </a:r>
                      <a:endParaRPr>
                        <a:latin typeface="Poppins SemiBold"/>
                        <a:ea typeface="Poppins SemiBold"/>
                        <a:cs typeface="Poppins SemiBold"/>
                        <a:sym typeface="Poppins SemiBold"/>
                      </a:endParaRPr>
                    </a:p>
                  </a:txBody>
                  <a:tcPr marT="91425" marB="91425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An Objective is a qualitative statement outlining a high level goal your product is set to achieve. These are typically intentionally broad and speak to the team’s long-term mission.</a:t>
                      </a:r>
                      <a:endParaRPr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38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Poppins SemiBold"/>
                          <a:ea typeface="Poppins SemiBold"/>
                          <a:cs typeface="Poppins SemiBold"/>
                          <a:sym typeface="Poppins SemiBold"/>
                        </a:rPr>
                        <a:t>Objective #2</a:t>
                      </a:r>
                      <a:endParaRPr>
                        <a:latin typeface="Poppins SemiBold"/>
                        <a:ea typeface="Poppins SemiBold"/>
                        <a:cs typeface="Poppins SemiBold"/>
                        <a:sym typeface="Poppins SemiBold"/>
                      </a:endParaRPr>
                    </a:p>
                  </a:txBody>
                  <a:tcPr marT="91425" marB="91425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Description</a:t>
                      </a:r>
                      <a:endParaRPr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38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Poppins SemiBold"/>
                          <a:ea typeface="Poppins SemiBold"/>
                          <a:cs typeface="Poppins SemiBold"/>
                          <a:sym typeface="Poppins SemiBold"/>
                        </a:rPr>
                        <a:t>Objective #3</a:t>
                      </a:r>
                      <a:endParaRPr>
                        <a:latin typeface="Poppins SemiBold"/>
                        <a:ea typeface="Poppins SemiBold"/>
                        <a:cs typeface="Poppins SemiBold"/>
                        <a:sym typeface="Poppins SemiBold"/>
                      </a:endParaRPr>
                    </a:p>
                  </a:txBody>
                  <a:tcPr marT="91425" marB="91425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Description</a:t>
                      </a:r>
                      <a:endParaRPr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id="81" name="Google Shape;81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19847" y="1110618"/>
            <a:ext cx="220570" cy="251949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19847" y="3149068"/>
            <a:ext cx="220570" cy="251949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19847" y="5187518"/>
            <a:ext cx="220570" cy="2519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5"/>
          <p:cNvSpPr txBox="1"/>
          <p:nvPr>
            <p:ph type="title"/>
          </p:nvPr>
        </p:nvSpPr>
        <p:spPr>
          <a:xfrm>
            <a:off x="412025" y="134500"/>
            <a:ext cx="8464500" cy="369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Key Results</a:t>
            </a:r>
            <a:endParaRPr/>
          </a:p>
        </p:txBody>
      </p:sp>
      <p:graphicFrame>
        <p:nvGraphicFramePr>
          <p:cNvPr id="89" name="Google Shape;89;p15"/>
          <p:cNvGraphicFramePr/>
          <p:nvPr/>
        </p:nvGraphicFramePr>
        <p:xfrm>
          <a:off x="3540425" y="103743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{4234842D-ACE7-44F7-8212-8B3E700C7CD3}</a:tableStyleId>
              </a:tblPr>
              <a:tblGrid>
                <a:gridCol w="271875"/>
                <a:gridCol w="2427550"/>
                <a:gridCol w="4028175"/>
              </a:tblGrid>
              <a:tr h="2038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Poppins SemiBold"/>
                          <a:ea typeface="Poppins SemiBold"/>
                          <a:cs typeface="Poppins SemiBold"/>
                          <a:sym typeface="Poppins SemiBold"/>
                        </a:rPr>
                        <a:t>Increase average deal size by 50%</a:t>
                      </a:r>
                      <a:endParaRPr>
                        <a:latin typeface="Poppins SemiBold"/>
                        <a:ea typeface="Poppins SemiBold"/>
                        <a:cs typeface="Poppins SemiBold"/>
                        <a:sym typeface="Poppins SemiBold"/>
                      </a:endParaRPr>
                    </a:p>
                  </a:txBody>
                  <a:tcPr marT="91425" marB="91425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Specific and actionable, Key Results reflect the actions you want to take to achieve your objective. They are usually a numerical metric for growth, performance, or engagement, but they can also represent a milestone that is done or undone. </a:t>
                      </a:r>
                      <a:endParaRPr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38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Poppins SemiBold"/>
                          <a:ea typeface="Poppins SemiBold"/>
                          <a:cs typeface="Poppins SemiBold"/>
                          <a:sym typeface="Poppins SemiBold"/>
                        </a:rPr>
                        <a:t>Key Result #2</a:t>
                      </a:r>
                      <a:endParaRPr>
                        <a:latin typeface="Poppins SemiBold"/>
                        <a:ea typeface="Poppins SemiBold"/>
                        <a:cs typeface="Poppins SemiBold"/>
                        <a:sym typeface="Poppins SemiBold"/>
                      </a:endParaRPr>
                    </a:p>
                  </a:txBody>
                  <a:tcPr marT="91425" marB="91425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Description</a:t>
                      </a:r>
                      <a:endParaRPr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38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Poppins SemiBold"/>
                          <a:ea typeface="Poppins SemiBold"/>
                          <a:cs typeface="Poppins SemiBold"/>
                          <a:sym typeface="Poppins SemiBold"/>
                        </a:rPr>
                        <a:t>Key Result #3</a:t>
                      </a:r>
                      <a:endParaRPr>
                        <a:latin typeface="Poppins SemiBold"/>
                        <a:ea typeface="Poppins SemiBold"/>
                        <a:cs typeface="Poppins SemiBold"/>
                        <a:sym typeface="Poppins SemiBold"/>
                      </a:endParaRPr>
                    </a:p>
                  </a:txBody>
                  <a:tcPr marT="91425" marB="91425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Description</a:t>
                      </a:r>
                      <a:endParaRPr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id="90" name="Google Shape;90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12025" y="1501947"/>
            <a:ext cx="2717174" cy="2490725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5"/>
          <p:cNvSpPr txBox="1"/>
          <p:nvPr/>
        </p:nvSpPr>
        <p:spPr>
          <a:xfrm>
            <a:off x="488225" y="1037425"/>
            <a:ext cx="30000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Categories</a:t>
            </a:r>
            <a:endParaRPr/>
          </a:p>
        </p:txBody>
      </p:sp>
      <p:sp>
        <p:nvSpPr>
          <p:cNvPr id="92" name="Google Shape;92;p15"/>
          <p:cNvSpPr txBox="1"/>
          <p:nvPr/>
        </p:nvSpPr>
        <p:spPr>
          <a:xfrm>
            <a:off x="974000" y="1709650"/>
            <a:ext cx="19026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Company Overview</a:t>
            </a:r>
            <a:endParaRPr sz="1200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3" name="Google Shape;93;p15"/>
          <p:cNvSpPr txBox="1"/>
          <p:nvPr/>
        </p:nvSpPr>
        <p:spPr>
          <a:xfrm>
            <a:off x="974000" y="2176375"/>
            <a:ext cx="19026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Objectives</a:t>
            </a:r>
            <a:endParaRPr sz="1200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4" name="Google Shape;94;p15"/>
          <p:cNvSpPr txBox="1"/>
          <p:nvPr/>
        </p:nvSpPr>
        <p:spPr>
          <a:xfrm>
            <a:off x="974000" y="2662713"/>
            <a:ext cx="19026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84FF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Key Results</a:t>
            </a:r>
            <a:endParaRPr sz="1200">
              <a:solidFill>
                <a:srgbClr val="0084FF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sp>
        <p:nvSpPr>
          <p:cNvPr id="95" name="Google Shape;95;p15"/>
          <p:cNvSpPr txBox="1"/>
          <p:nvPr/>
        </p:nvSpPr>
        <p:spPr>
          <a:xfrm>
            <a:off x="974000" y="3149063"/>
            <a:ext cx="19026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Competitive Landscape</a:t>
            </a:r>
            <a:endParaRPr sz="1200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6" name="Google Shape;96;p15"/>
          <p:cNvSpPr txBox="1"/>
          <p:nvPr/>
        </p:nvSpPr>
        <p:spPr>
          <a:xfrm>
            <a:off x="974000" y="3615788"/>
            <a:ext cx="19026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Lean Canvas</a:t>
            </a:r>
            <a:endParaRPr sz="1200">
              <a:latin typeface="Poppins"/>
              <a:ea typeface="Poppins"/>
              <a:cs typeface="Poppins"/>
              <a:sym typeface="Poppins"/>
            </a:endParaRPr>
          </a:p>
        </p:txBody>
      </p:sp>
      <p:pic>
        <p:nvPicPr>
          <p:cNvPr id="97" name="Google Shape;97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40422" y="3149079"/>
            <a:ext cx="220570" cy="251949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40422" y="1107629"/>
            <a:ext cx="220570" cy="251949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40422" y="5190529"/>
            <a:ext cx="220570" cy="2519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/>
          <p:nvPr>
            <p:ph type="title"/>
          </p:nvPr>
        </p:nvSpPr>
        <p:spPr>
          <a:xfrm>
            <a:off x="412025" y="134500"/>
            <a:ext cx="8464500" cy="369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Competitive Landscape</a:t>
            </a:r>
            <a:endParaRPr/>
          </a:p>
        </p:txBody>
      </p:sp>
      <p:pic>
        <p:nvPicPr>
          <p:cNvPr id="105" name="Google Shape;105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12025" y="1501947"/>
            <a:ext cx="2717174" cy="2490725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6"/>
          <p:cNvSpPr txBox="1"/>
          <p:nvPr/>
        </p:nvSpPr>
        <p:spPr>
          <a:xfrm>
            <a:off x="488225" y="1037425"/>
            <a:ext cx="30000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Categories</a:t>
            </a:r>
            <a:endParaRPr/>
          </a:p>
        </p:txBody>
      </p:sp>
      <p:sp>
        <p:nvSpPr>
          <p:cNvPr id="107" name="Google Shape;107;p16"/>
          <p:cNvSpPr txBox="1"/>
          <p:nvPr/>
        </p:nvSpPr>
        <p:spPr>
          <a:xfrm>
            <a:off x="974000" y="1709650"/>
            <a:ext cx="19026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Company Overview</a:t>
            </a:r>
            <a:endParaRPr sz="1200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08" name="Google Shape;108;p16"/>
          <p:cNvSpPr txBox="1"/>
          <p:nvPr/>
        </p:nvSpPr>
        <p:spPr>
          <a:xfrm>
            <a:off x="974000" y="2176375"/>
            <a:ext cx="19026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Objectives</a:t>
            </a:r>
            <a:endParaRPr sz="1200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09" name="Google Shape;109;p16"/>
          <p:cNvSpPr txBox="1"/>
          <p:nvPr/>
        </p:nvSpPr>
        <p:spPr>
          <a:xfrm>
            <a:off x="974000" y="2662713"/>
            <a:ext cx="19026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Key Results</a:t>
            </a:r>
            <a:endParaRPr sz="1200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0" name="Google Shape;110;p16"/>
          <p:cNvSpPr txBox="1"/>
          <p:nvPr/>
        </p:nvSpPr>
        <p:spPr>
          <a:xfrm>
            <a:off x="974000" y="3149063"/>
            <a:ext cx="19026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84FF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Competitive Landscape</a:t>
            </a:r>
            <a:endParaRPr sz="1200">
              <a:solidFill>
                <a:srgbClr val="0084FF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sp>
        <p:nvSpPr>
          <p:cNvPr id="111" name="Google Shape;111;p16"/>
          <p:cNvSpPr txBox="1"/>
          <p:nvPr/>
        </p:nvSpPr>
        <p:spPr>
          <a:xfrm>
            <a:off x="974000" y="3615788"/>
            <a:ext cx="19026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Lean Canvas</a:t>
            </a:r>
            <a:endParaRPr sz="1200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2" name="Google Shape;112;p16"/>
          <p:cNvSpPr txBox="1"/>
          <p:nvPr/>
        </p:nvSpPr>
        <p:spPr>
          <a:xfrm>
            <a:off x="3540425" y="1044771"/>
            <a:ext cx="5947800" cy="1077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Competitive landscape table provides an overall market outlook and helps assess your next steps for your brand and business</a:t>
            </a:r>
            <a:endParaRPr>
              <a:solidFill>
                <a:schemeClr val="dk1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graphicFrame>
        <p:nvGraphicFramePr>
          <p:cNvPr id="113" name="Google Shape;113;p16"/>
          <p:cNvGraphicFramePr/>
          <p:nvPr/>
        </p:nvGraphicFramePr>
        <p:xfrm>
          <a:off x="3540400" y="282549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{4234842D-ACE7-44F7-8212-8B3E700C7CD3}</a:tableStyleId>
              </a:tblPr>
              <a:tblGrid>
                <a:gridCol w="1151750"/>
                <a:gridCol w="1961075"/>
                <a:gridCol w="2130750"/>
                <a:gridCol w="1483975"/>
              </a:tblGrid>
              <a:tr h="9809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Overview</a:t>
                      </a:r>
                      <a:endParaRPr b="1" sz="1100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182875" marB="182875" marR="18287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175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Founded in 2021 – Denver, Colorado </a:t>
                      </a:r>
                      <a:endParaRPr sz="900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182875" marB="182875" marR="182875" marL="0">
                    <a:lnL cap="flat" cmpd="sng" w="3175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175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Founded in 2006 – Stockholm, Sweden, it is one of the world's largest music streaming services</a:t>
                      </a:r>
                      <a:endParaRPr sz="900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182875" marB="182875" marR="182875" marL="0">
                    <a:lnL cap="flat" cmpd="sng" w="3175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175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Launched in 2015 – it is one of the world's leading music services</a:t>
                      </a:r>
                      <a:endParaRPr sz="900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182875" marB="182875" marR="0" marL="0">
                    <a:lnL cap="flat" cmpd="sng" w="3175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175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809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Business Model</a:t>
                      </a:r>
                      <a:endParaRPr b="1" sz="1100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182875" marB="182875" marR="18287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175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Paid and Freemium</a:t>
                      </a:r>
                      <a:endParaRPr sz="900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182875" marB="182875" marR="182875" marL="0">
                    <a:lnL cap="flat" cmpd="sng" w="3175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175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Paid and Freemium subscription models. Freemium subscription includes ad-monetization </a:t>
                      </a:r>
                      <a:endParaRPr sz="900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182875" marB="182875" marR="182875" marL="0">
                    <a:lnL cap="flat" cmpd="sng" w="3175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175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Premium (paid) only</a:t>
                      </a:r>
                      <a:endParaRPr sz="900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182875" marB="182875" marR="0" marL="0">
                    <a:lnL cap="flat" cmpd="sng" w="3175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175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73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Pricing</a:t>
                      </a:r>
                      <a:endParaRPr b="1" sz="1100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182875" marB="182875" marR="18287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175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$9.99/month</a:t>
                      </a:r>
                      <a:endParaRPr sz="900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182875" marB="182875" marR="182875" marL="0">
                    <a:lnL cap="flat" cmpd="sng" w="3175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175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$9.99/month</a:t>
                      </a:r>
                      <a:endParaRPr sz="900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182875" marB="182875" marR="182875" marL="0">
                    <a:lnL cap="flat" cmpd="sng" w="3175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175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$9.99/month</a:t>
                      </a:r>
                      <a:endParaRPr sz="900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182875" marB="182875" marR="0" marL="0">
                    <a:lnL cap="flat" cmpd="sng" w="3175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175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328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Strengths</a:t>
                      </a:r>
                      <a:endParaRPr b="1" sz="1100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182875" marB="182875" marR="18287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175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114300" lvl="0" marL="11430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SzPts val="900"/>
                        <a:buFont typeface="Poppins"/>
                        <a:buChar char="●"/>
                      </a:pPr>
                      <a:r>
                        <a:rPr lang="en" sz="900"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Artists focused</a:t>
                      </a:r>
                      <a:endParaRPr sz="900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-114300" lvl="0" marL="1143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900"/>
                        <a:buFont typeface="Poppins"/>
                        <a:buChar char="●"/>
                      </a:pPr>
                      <a:r>
                        <a:rPr lang="en" sz="900"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New music ownership model</a:t>
                      </a:r>
                      <a:endParaRPr sz="900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-114300" lvl="0" marL="1143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900"/>
                        <a:buFont typeface="Poppins"/>
                        <a:buChar char="●"/>
                      </a:pPr>
                      <a:r>
                        <a:rPr lang="en" sz="900"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Web3 support</a:t>
                      </a:r>
                      <a:endParaRPr sz="900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182875" marB="182875" marR="182875" marL="0">
                    <a:lnL cap="flat" cmpd="sng" w="3175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175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114300" lvl="0" marL="114300" marR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SzPts val="900"/>
                        <a:buFont typeface="Poppins"/>
                        <a:buChar char="●"/>
                      </a:pPr>
                      <a:r>
                        <a:rPr lang="en" sz="900"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Brand recognition</a:t>
                      </a:r>
                      <a:endParaRPr sz="900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-114300" lvl="0" marL="11430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900"/>
                        <a:buFont typeface="Poppins"/>
                        <a:buChar char="●"/>
                      </a:pPr>
                      <a:r>
                        <a:rPr lang="en" sz="900"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Extensive Music Library</a:t>
                      </a:r>
                      <a:endParaRPr sz="900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182875" marB="182875" marR="182875" marL="0">
                    <a:lnL cap="flat" cmpd="sng" w="3175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175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114300" lvl="0" marL="114300" marR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SzPts val="900"/>
                        <a:buFont typeface="Poppins"/>
                        <a:buChar char="●"/>
                      </a:pPr>
                      <a:r>
                        <a:rPr lang="en" sz="900"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Exclusive artists content</a:t>
                      </a:r>
                      <a:endParaRPr sz="900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-114300" lvl="0" marL="11430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900"/>
                        <a:buFont typeface="Poppins"/>
                        <a:buChar char="●"/>
                      </a:pPr>
                      <a:r>
                        <a:rPr lang="en" sz="900"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IOS native</a:t>
                      </a:r>
                      <a:endParaRPr sz="900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182875" marB="182875" marR="0" marL="0">
                    <a:lnL cap="flat" cmpd="sng" w="3175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175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73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Weaknesses</a:t>
                      </a:r>
                      <a:endParaRPr b="1" sz="1100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182875" marB="182875" marR="18287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175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114300" lvl="0" marL="114300" marR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SzPts val="900"/>
                        <a:buFont typeface="Poppins"/>
                        <a:buChar char="●"/>
                      </a:pPr>
                      <a:r>
                        <a:rPr lang="en" sz="900"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New to the market</a:t>
                      </a:r>
                      <a:endParaRPr sz="900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182875" marB="182875" marR="182875" marL="0">
                    <a:lnL cap="flat" cmpd="sng" w="3175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175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114300" lvl="0" marL="114300" marR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SzPts val="900"/>
                        <a:buFont typeface="Poppins"/>
                        <a:buChar char="●"/>
                      </a:pPr>
                      <a:r>
                        <a:rPr lang="en" sz="900"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Low royalty payments for artists</a:t>
                      </a:r>
                      <a:endParaRPr sz="900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182875" marB="182875" marR="182875" marL="0">
                    <a:lnL cap="flat" cmpd="sng" w="3175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175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114300" lvl="0" marL="114300" marR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SzPts val="900"/>
                        <a:buFont typeface="Poppins"/>
                        <a:buChar char="●"/>
                      </a:pPr>
                      <a:r>
                        <a:rPr lang="en" sz="900"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No free plan</a:t>
                      </a:r>
                      <a:endParaRPr sz="900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182875" marB="182875" marR="0" marL="0">
                    <a:lnL cap="flat" cmpd="sng" w="3175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175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id="114" name="Google Shape;114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783975" y="2270521"/>
            <a:ext cx="955957" cy="248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653225" y="2224562"/>
            <a:ext cx="992725" cy="2941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1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692150" y="2295032"/>
            <a:ext cx="637305" cy="2236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7"/>
          <p:cNvSpPr txBox="1"/>
          <p:nvPr>
            <p:ph type="title"/>
          </p:nvPr>
        </p:nvSpPr>
        <p:spPr>
          <a:xfrm>
            <a:off x="412025" y="134500"/>
            <a:ext cx="8464500" cy="369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Lean Canvas</a:t>
            </a:r>
            <a:endParaRPr/>
          </a:p>
        </p:txBody>
      </p:sp>
      <p:pic>
        <p:nvPicPr>
          <p:cNvPr id="122" name="Google Shape;122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12025" y="1501947"/>
            <a:ext cx="2717174" cy="2490725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17"/>
          <p:cNvSpPr txBox="1"/>
          <p:nvPr/>
        </p:nvSpPr>
        <p:spPr>
          <a:xfrm>
            <a:off x="488225" y="1037425"/>
            <a:ext cx="30000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Categories</a:t>
            </a:r>
            <a:endParaRPr/>
          </a:p>
        </p:txBody>
      </p:sp>
      <p:sp>
        <p:nvSpPr>
          <p:cNvPr id="124" name="Google Shape;124;p17"/>
          <p:cNvSpPr txBox="1"/>
          <p:nvPr/>
        </p:nvSpPr>
        <p:spPr>
          <a:xfrm>
            <a:off x="974000" y="1709650"/>
            <a:ext cx="19026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Company Overview</a:t>
            </a:r>
            <a:endParaRPr sz="1200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25" name="Google Shape;125;p17"/>
          <p:cNvSpPr txBox="1"/>
          <p:nvPr/>
        </p:nvSpPr>
        <p:spPr>
          <a:xfrm>
            <a:off x="974000" y="2176375"/>
            <a:ext cx="19026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Objectives</a:t>
            </a:r>
            <a:endParaRPr sz="1200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26" name="Google Shape;126;p17"/>
          <p:cNvSpPr txBox="1"/>
          <p:nvPr/>
        </p:nvSpPr>
        <p:spPr>
          <a:xfrm>
            <a:off x="974000" y="2662713"/>
            <a:ext cx="19026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Key Results</a:t>
            </a:r>
            <a:endParaRPr sz="1200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27" name="Google Shape;127;p17"/>
          <p:cNvSpPr txBox="1"/>
          <p:nvPr/>
        </p:nvSpPr>
        <p:spPr>
          <a:xfrm>
            <a:off x="974000" y="3149063"/>
            <a:ext cx="19026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Competitive Landscape</a:t>
            </a:r>
            <a:endParaRPr sz="1200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28" name="Google Shape;128;p17"/>
          <p:cNvSpPr txBox="1"/>
          <p:nvPr/>
        </p:nvSpPr>
        <p:spPr>
          <a:xfrm>
            <a:off x="974000" y="3615788"/>
            <a:ext cx="19026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84FF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Lean Canvas</a:t>
            </a:r>
            <a:endParaRPr sz="1200">
              <a:solidFill>
                <a:srgbClr val="0084FF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sp>
        <p:nvSpPr>
          <p:cNvPr id="129" name="Google Shape;129;p17"/>
          <p:cNvSpPr txBox="1"/>
          <p:nvPr/>
        </p:nvSpPr>
        <p:spPr>
          <a:xfrm>
            <a:off x="3540425" y="1044771"/>
            <a:ext cx="5947800" cy="12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The Lean Canvas model helps deconstruct a business idea into its key assumptions. Deeply influenced by the lean methodology, the Lean Canvas servers as a tactical plan to guide a business from ideation through build.</a:t>
            </a:r>
            <a:endParaRPr>
              <a:solidFill>
                <a:schemeClr val="dk1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graphicFrame>
        <p:nvGraphicFramePr>
          <p:cNvPr id="130" name="Google Shape;130;p17"/>
          <p:cNvGraphicFramePr/>
          <p:nvPr/>
        </p:nvGraphicFramePr>
        <p:xfrm>
          <a:off x="3540400" y="282549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{4234842D-ACE7-44F7-8212-8B3E700C7CD3}</a:tableStyleId>
              </a:tblPr>
              <a:tblGrid>
                <a:gridCol w="1345500"/>
                <a:gridCol w="1345500"/>
                <a:gridCol w="672750"/>
                <a:gridCol w="672750"/>
                <a:gridCol w="1345500"/>
                <a:gridCol w="1345500"/>
              </a:tblGrid>
              <a:tr h="14413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1 - Problem </a:t>
                      </a:r>
                      <a:endParaRPr b="1" sz="1100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Top 3 problems: </a:t>
                      </a:r>
                      <a:endParaRPr sz="900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1. First </a:t>
                      </a:r>
                      <a:endParaRPr sz="900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2. Second </a:t>
                      </a:r>
                      <a:endParaRPr sz="900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3. Third </a:t>
                      </a:r>
                      <a:endParaRPr sz="900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2121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4 - Solution</a:t>
                      </a:r>
                      <a:r>
                        <a:rPr b="1" lang="en" sz="900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 </a:t>
                      </a:r>
                      <a:endParaRPr b="1" sz="900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Top 3 features </a:t>
                      </a:r>
                      <a:endParaRPr sz="900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3 - Unique Value </a:t>
                      </a:r>
                      <a:endParaRPr b="1" sz="1100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Single clear and compelling message that states why you are different and worth buying </a:t>
                      </a:r>
                      <a:endParaRPr sz="900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2121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9 - Unfair </a:t>
                      </a:r>
                      <a:r>
                        <a:rPr lang="en" sz="900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Advantage Can't be easy copied or bought </a:t>
                      </a:r>
                      <a:endParaRPr sz="900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2 - Customer Segment </a:t>
                      </a:r>
                      <a:endParaRPr b="1" sz="1100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Target customers </a:t>
                      </a:r>
                      <a:endParaRPr sz="900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2121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413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Existing Alternatives </a:t>
                      </a:r>
                      <a:endParaRPr b="1" sz="1100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List how these problems are solved today </a:t>
                      </a:r>
                      <a:endParaRPr sz="900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2121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8 - Key Metrics</a:t>
                      </a:r>
                      <a:r>
                        <a:rPr lang="en" sz="900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 </a:t>
                      </a:r>
                      <a:endParaRPr sz="900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Key activities to measure </a:t>
                      </a:r>
                      <a:endParaRPr sz="900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High Level Concept </a:t>
                      </a:r>
                      <a:endParaRPr b="1" sz="1100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List your X for Y analogy </a:t>
                      </a:r>
                      <a:endParaRPr sz="900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2121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5 - Channels </a:t>
                      </a:r>
                      <a:endParaRPr b="1" sz="900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Path to customers </a:t>
                      </a:r>
                      <a:endParaRPr sz="900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Early Adopters </a:t>
                      </a:r>
                      <a:endParaRPr b="1" sz="900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List of the characteristics of your ideal customers</a:t>
                      </a:r>
                      <a:endParaRPr sz="900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2121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41325">
                <a:tc grid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7 - Cost Structure </a:t>
                      </a:r>
                      <a:endParaRPr b="1" sz="1100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List your fixed and variable costs Customer acquisition costs Distribution costs Hosting People Etc... </a:t>
                      </a:r>
                      <a:endParaRPr sz="900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grid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6 - Revenue Streams </a:t>
                      </a:r>
                      <a:endParaRPr b="1" sz="900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List your sources of revenue Revenue model Life time value Revenue Gross Margin </a:t>
                      </a:r>
                      <a:endParaRPr sz="900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212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